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62" r:id="rId2"/>
    <p:sldId id="263" r:id="rId3"/>
    <p:sldId id="257" r:id="rId4"/>
    <p:sldId id="258" r:id="rId5"/>
    <p:sldId id="264" r:id="rId6"/>
    <p:sldId id="266" r:id="rId7"/>
    <p:sldId id="269" r:id="rId8"/>
    <p:sldId id="270" r:id="rId9"/>
    <p:sldId id="271" r:id="rId10"/>
    <p:sldId id="268" r:id="rId11"/>
    <p:sldId id="260" r:id="rId12"/>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9A9A9"/>
    <a:srgbClr val="D3D3D3"/>
    <a:srgbClr val="FFC0CB"/>
    <a:srgbClr val="FF0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03"/>
    <p:restoredTop sz="94789"/>
  </p:normalViewPr>
  <p:slideViewPr>
    <p:cSldViewPr snapToGrid="0">
      <p:cViewPr>
        <p:scale>
          <a:sx n="106" d="100"/>
          <a:sy n="106" d="100"/>
        </p:scale>
        <p:origin x="1384" y="-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tiff>
</file>

<file path=ppt/media/image5.png>
</file>

<file path=ppt/media/image6.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830795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2036809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2706109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4095084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767F6B-6C22-6440-960A-77F284876583}" type="datetimeFigureOut">
              <a:rPr lang="en-US" smtClean="0"/>
              <a:t>10/6/22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164935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8767F6B-6C22-6440-960A-77F284876583}" type="datetimeFigureOut">
              <a:rPr lang="en-US" smtClean="0"/>
              <a:t>10/6/22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1865442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767F6B-6C22-6440-960A-77F284876583}" type="datetimeFigureOut">
              <a:rPr lang="en-US" smtClean="0"/>
              <a:t>10/6/22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19549614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8767F6B-6C22-6440-960A-77F284876583}" type="datetimeFigureOut">
              <a:rPr lang="en-US" smtClean="0"/>
              <a:t>10/6/22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445289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767F6B-6C22-6440-960A-77F284876583}" type="datetimeFigureOut">
              <a:rPr lang="en-US" smtClean="0"/>
              <a:t>10/6/22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40344042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8767F6B-6C22-6440-960A-77F284876583}" type="datetimeFigureOut">
              <a:rPr lang="en-US" smtClean="0"/>
              <a:t>10/6/22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874885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8767F6B-6C22-6440-960A-77F284876583}" type="datetimeFigureOut">
              <a:rPr lang="en-US" smtClean="0"/>
              <a:t>10/6/22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487975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D8767F6B-6C22-6440-960A-77F284876583}" type="datetimeFigureOut">
              <a:rPr lang="en-US" smtClean="0"/>
              <a:t>10/6/22</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2FFA3654-8F12-E941-9319-9AD535034E86}" type="slidenum">
              <a:rPr lang="en-US" smtClean="0"/>
              <a:t>‹#›</a:t>
            </a:fld>
            <a:endParaRPr lang="en-US"/>
          </a:p>
        </p:txBody>
      </p:sp>
    </p:spTree>
    <p:extLst>
      <p:ext uri="{BB962C8B-B14F-4D97-AF65-F5344CB8AC3E}">
        <p14:creationId xmlns:p14="http://schemas.microsoft.com/office/powerpoint/2010/main" val="26358694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tiff"/><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Chart&#10;&#10;Description automatically generated">
            <a:extLst>
              <a:ext uri="{FF2B5EF4-FFF2-40B4-BE49-F238E27FC236}">
                <a16:creationId xmlns:a16="http://schemas.microsoft.com/office/drawing/2014/main" id="{2C621FCA-678E-63DC-AB10-002C775AB676}"/>
              </a:ext>
            </a:extLst>
          </p:cNvPr>
          <p:cNvPicPr>
            <a:picLocks noChangeAspect="1"/>
          </p:cNvPicPr>
          <p:nvPr/>
        </p:nvPicPr>
        <p:blipFill rotWithShape="1">
          <a:blip r:embed="rId2"/>
          <a:srcRect l="10076" t="4391" r="11905" b="5549"/>
          <a:stretch/>
        </p:blipFill>
        <p:spPr>
          <a:xfrm>
            <a:off x="190257" y="1524001"/>
            <a:ext cx="2858039" cy="3299203"/>
          </a:xfrm>
          <a:prstGeom prst="rect">
            <a:avLst/>
          </a:prstGeom>
        </p:spPr>
      </p:pic>
      <p:pic>
        <p:nvPicPr>
          <p:cNvPr id="3" name="Picture 2" descr="A picture containing schematic&#10;&#10;Description automatically generated">
            <a:extLst>
              <a:ext uri="{FF2B5EF4-FFF2-40B4-BE49-F238E27FC236}">
                <a16:creationId xmlns:a16="http://schemas.microsoft.com/office/drawing/2014/main" id="{AD521E35-6D1E-E55A-5B21-512968D1F88F}"/>
              </a:ext>
            </a:extLst>
          </p:cNvPr>
          <p:cNvPicPr>
            <a:picLocks noChangeAspect="1"/>
          </p:cNvPicPr>
          <p:nvPr/>
        </p:nvPicPr>
        <p:blipFill rotWithShape="1">
          <a:blip r:embed="rId3"/>
          <a:srcRect l="15247" t="10758" r="15028" b="11630"/>
          <a:stretch/>
        </p:blipFill>
        <p:spPr>
          <a:xfrm>
            <a:off x="3074433" y="1611229"/>
            <a:ext cx="3564114" cy="3173770"/>
          </a:xfrm>
          <a:prstGeom prst="rect">
            <a:avLst/>
          </a:prstGeom>
          <a:ln>
            <a:solidFill>
              <a:schemeClr val="tx1"/>
            </a:solidFill>
          </a:ln>
        </p:spPr>
      </p:pic>
      <p:pic>
        <p:nvPicPr>
          <p:cNvPr id="9" name="Picture 8" descr="A map of the world&#10;&#10;Description automatically generated with low confidence">
            <a:extLst>
              <a:ext uri="{FF2B5EF4-FFF2-40B4-BE49-F238E27FC236}">
                <a16:creationId xmlns:a16="http://schemas.microsoft.com/office/drawing/2014/main" id="{52BFFDE0-94EB-6D2E-521C-A1333FBC2044}"/>
              </a:ext>
            </a:extLst>
          </p:cNvPr>
          <p:cNvPicPr>
            <a:picLocks noChangeAspect="1"/>
          </p:cNvPicPr>
          <p:nvPr/>
        </p:nvPicPr>
        <p:blipFill rotWithShape="1">
          <a:blip r:embed="rId4"/>
          <a:srcRect l="4516" t="22580" r="3011" b="23387"/>
          <a:stretch/>
        </p:blipFill>
        <p:spPr>
          <a:xfrm>
            <a:off x="309716" y="4866974"/>
            <a:ext cx="6341809" cy="2964426"/>
          </a:xfrm>
          <a:prstGeom prst="rect">
            <a:avLst/>
          </a:prstGeom>
          <a:ln>
            <a:solidFill>
              <a:schemeClr val="tx1"/>
            </a:solidFill>
          </a:ln>
        </p:spPr>
      </p:pic>
      <p:sp>
        <p:nvSpPr>
          <p:cNvPr id="12" name="Rectangle 11">
            <a:extLst>
              <a:ext uri="{FF2B5EF4-FFF2-40B4-BE49-F238E27FC236}">
                <a16:creationId xmlns:a16="http://schemas.microsoft.com/office/drawing/2014/main" id="{47539401-2207-45D5-8B16-F837177B5D16}"/>
              </a:ext>
            </a:extLst>
          </p:cNvPr>
          <p:cNvSpPr/>
          <p:nvPr/>
        </p:nvSpPr>
        <p:spPr>
          <a:xfrm>
            <a:off x="3112978" y="5250426"/>
            <a:ext cx="485628" cy="54569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 name="Straight Connector 13">
            <a:extLst>
              <a:ext uri="{FF2B5EF4-FFF2-40B4-BE49-F238E27FC236}">
                <a16:creationId xmlns:a16="http://schemas.microsoft.com/office/drawing/2014/main" id="{98B3BEAA-0926-26C2-C1FC-22EA5E8678FC}"/>
              </a:ext>
            </a:extLst>
          </p:cNvPr>
          <p:cNvCxnSpPr>
            <a:cxnSpLocks/>
            <a:endCxn id="8" idx="0"/>
          </p:cNvCxnSpPr>
          <p:nvPr/>
        </p:nvCxnSpPr>
        <p:spPr>
          <a:xfrm>
            <a:off x="3598606" y="5796116"/>
            <a:ext cx="840326" cy="26664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32B166C7-BBEA-CF34-4B07-517798D8293E}"/>
              </a:ext>
            </a:extLst>
          </p:cNvPr>
          <p:cNvSpPr/>
          <p:nvPr/>
        </p:nvSpPr>
        <p:spPr>
          <a:xfrm>
            <a:off x="5389144" y="5417574"/>
            <a:ext cx="485628" cy="54569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pic>
        <p:nvPicPr>
          <p:cNvPr id="22" name="Picture 21">
            <a:extLst>
              <a:ext uri="{FF2B5EF4-FFF2-40B4-BE49-F238E27FC236}">
                <a16:creationId xmlns:a16="http://schemas.microsoft.com/office/drawing/2014/main" id="{B7D17EB5-4C48-AB04-E391-CAD78EAFB74C}"/>
              </a:ext>
            </a:extLst>
          </p:cNvPr>
          <p:cNvPicPr>
            <a:picLocks noChangeAspect="1"/>
          </p:cNvPicPr>
          <p:nvPr/>
        </p:nvPicPr>
        <p:blipFill>
          <a:blip r:embed="rId5"/>
          <a:stretch>
            <a:fillRect/>
          </a:stretch>
        </p:blipFill>
        <p:spPr>
          <a:xfrm>
            <a:off x="5621102" y="4045685"/>
            <a:ext cx="975915" cy="678093"/>
          </a:xfrm>
          <a:prstGeom prst="rect">
            <a:avLst/>
          </a:prstGeom>
          <a:ln>
            <a:solidFill>
              <a:schemeClr val="tx1"/>
            </a:solidFill>
          </a:ln>
        </p:spPr>
      </p:pic>
      <p:sp>
        <p:nvSpPr>
          <p:cNvPr id="23" name="TextBox 22">
            <a:extLst>
              <a:ext uri="{FF2B5EF4-FFF2-40B4-BE49-F238E27FC236}">
                <a16:creationId xmlns:a16="http://schemas.microsoft.com/office/drawing/2014/main" id="{1FDB6D8E-EB9E-A767-7459-A06A6CE4CCEA}"/>
              </a:ext>
            </a:extLst>
          </p:cNvPr>
          <p:cNvSpPr txBox="1"/>
          <p:nvPr/>
        </p:nvSpPr>
        <p:spPr>
          <a:xfrm>
            <a:off x="542022" y="241816"/>
            <a:ext cx="5711528" cy="1061829"/>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Figure 1. A) Principal components analysis (PCA) trained with native oysters from Korea and Japan and predicted distribution of introduced populations. Closed versus open circles represent native versus introduced population means. Population colors reflect a blue-to-red gradient from the 1</a:t>
            </a:r>
            <a:r>
              <a:rPr lang="en-US" sz="1050" baseline="30000" dirty="0">
                <a:latin typeface="Arial" panose="020B0604020202020204" pitchFamily="34" charset="0"/>
                <a:cs typeface="Arial" panose="020B0604020202020204" pitchFamily="34" charset="0"/>
              </a:rPr>
              <a:t>st</a:t>
            </a:r>
            <a:r>
              <a:rPr lang="en-US" sz="1050" dirty="0">
                <a:latin typeface="Arial" panose="020B0604020202020204" pitchFamily="34" charset="0"/>
                <a:cs typeface="Arial" panose="020B0604020202020204" pitchFamily="34" charset="0"/>
              </a:rPr>
              <a:t> axis of the PCA. Populations are mapped onto geography in B) Japan and Korea and C) worldwide. Regional locations of three native oyster strains (</a:t>
            </a:r>
            <a:r>
              <a:rPr lang="en-US" sz="1050" i="1" dirty="0" err="1">
                <a:latin typeface="Arial" panose="020B0604020202020204" pitchFamily="34" charset="0"/>
                <a:cs typeface="Arial" panose="020B0604020202020204" pitchFamily="34" charset="0"/>
              </a:rPr>
              <a:t>sensu</a:t>
            </a:r>
            <a:r>
              <a:rPr lang="en-US" sz="1050" i="1" dirty="0">
                <a:latin typeface="Arial" panose="020B0604020202020204" pitchFamily="34" charset="0"/>
                <a:cs typeface="Arial" panose="020B0604020202020204" pitchFamily="34" charset="0"/>
              </a:rPr>
              <a:t> </a:t>
            </a:r>
            <a:r>
              <a:rPr lang="en-US" sz="1050" dirty="0">
                <a:latin typeface="Arial" panose="020B0604020202020204" pitchFamily="34" charset="0"/>
                <a:cs typeface="Arial" panose="020B0604020202020204" pitchFamily="34" charset="0"/>
              </a:rPr>
              <a:t>Imai and Sakai 1961) are indicated. </a:t>
            </a:r>
          </a:p>
        </p:txBody>
      </p:sp>
      <p:sp>
        <p:nvSpPr>
          <p:cNvPr id="24" name="TextBox 23">
            <a:extLst>
              <a:ext uri="{FF2B5EF4-FFF2-40B4-BE49-F238E27FC236}">
                <a16:creationId xmlns:a16="http://schemas.microsoft.com/office/drawing/2014/main" id="{A218B2B5-0E74-51A8-95BF-3EDB9A5A278B}"/>
              </a:ext>
            </a:extLst>
          </p:cNvPr>
          <p:cNvSpPr txBox="1"/>
          <p:nvPr/>
        </p:nvSpPr>
        <p:spPr>
          <a:xfrm>
            <a:off x="381561" y="1596512"/>
            <a:ext cx="33855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a:t>
            </a:r>
          </a:p>
        </p:txBody>
      </p:sp>
      <p:sp>
        <p:nvSpPr>
          <p:cNvPr id="25" name="TextBox 24">
            <a:extLst>
              <a:ext uri="{FF2B5EF4-FFF2-40B4-BE49-F238E27FC236}">
                <a16:creationId xmlns:a16="http://schemas.microsoft.com/office/drawing/2014/main" id="{9293B4D7-40EC-9E19-4F88-8EF8178262AE}"/>
              </a:ext>
            </a:extLst>
          </p:cNvPr>
          <p:cNvSpPr txBox="1"/>
          <p:nvPr/>
        </p:nvSpPr>
        <p:spPr>
          <a:xfrm>
            <a:off x="3141405" y="1594464"/>
            <a:ext cx="33855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B</a:t>
            </a:r>
          </a:p>
        </p:txBody>
      </p:sp>
      <p:sp>
        <p:nvSpPr>
          <p:cNvPr id="26" name="TextBox 25">
            <a:extLst>
              <a:ext uri="{FF2B5EF4-FFF2-40B4-BE49-F238E27FC236}">
                <a16:creationId xmlns:a16="http://schemas.microsoft.com/office/drawing/2014/main" id="{AA43656D-4670-EB5F-7126-FC428793A152}"/>
              </a:ext>
            </a:extLst>
          </p:cNvPr>
          <p:cNvSpPr txBox="1"/>
          <p:nvPr/>
        </p:nvSpPr>
        <p:spPr>
          <a:xfrm>
            <a:off x="381561" y="4844592"/>
            <a:ext cx="35137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C</a:t>
            </a:r>
          </a:p>
        </p:txBody>
      </p:sp>
      <p:sp>
        <p:nvSpPr>
          <p:cNvPr id="28" name="TextBox 27">
            <a:extLst>
              <a:ext uri="{FF2B5EF4-FFF2-40B4-BE49-F238E27FC236}">
                <a16:creationId xmlns:a16="http://schemas.microsoft.com/office/drawing/2014/main" id="{9C974EE5-FC78-A5BE-1EC4-4CBF0D1B1D1E}"/>
              </a:ext>
            </a:extLst>
          </p:cNvPr>
          <p:cNvSpPr txBox="1"/>
          <p:nvPr/>
        </p:nvSpPr>
        <p:spPr>
          <a:xfrm rot="20680019">
            <a:off x="5403931" y="2110058"/>
            <a:ext cx="766428" cy="230832"/>
          </a:xfrm>
          <a:prstGeom prst="rect">
            <a:avLst/>
          </a:prstGeom>
          <a:noFill/>
        </p:spPr>
        <p:txBody>
          <a:bodyPr wrap="square" rtlCol="0">
            <a:spAutoFit/>
          </a:bodyPr>
          <a:lstStyle/>
          <a:p>
            <a:r>
              <a:rPr lang="en-US" sz="900" i="1" dirty="0">
                <a:latin typeface="Arial" panose="020B0604020202020204" pitchFamily="34" charset="0"/>
                <a:cs typeface="Arial" panose="020B0604020202020204" pitchFamily="34" charset="0"/>
              </a:rPr>
              <a:t>Hokkaido</a:t>
            </a:r>
          </a:p>
        </p:txBody>
      </p:sp>
      <p:sp>
        <p:nvSpPr>
          <p:cNvPr id="29" name="TextBox 28">
            <a:extLst>
              <a:ext uri="{FF2B5EF4-FFF2-40B4-BE49-F238E27FC236}">
                <a16:creationId xmlns:a16="http://schemas.microsoft.com/office/drawing/2014/main" id="{D9BEED2A-8C7C-8C90-E9B6-E1F3BD5E7BE5}"/>
              </a:ext>
            </a:extLst>
          </p:cNvPr>
          <p:cNvSpPr txBox="1"/>
          <p:nvPr/>
        </p:nvSpPr>
        <p:spPr>
          <a:xfrm rot="17560353">
            <a:off x="5131492" y="2920665"/>
            <a:ext cx="518091"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Miyagi</a:t>
            </a:r>
          </a:p>
        </p:txBody>
      </p:sp>
      <p:sp>
        <p:nvSpPr>
          <p:cNvPr id="30" name="TextBox 29">
            <a:extLst>
              <a:ext uri="{FF2B5EF4-FFF2-40B4-BE49-F238E27FC236}">
                <a16:creationId xmlns:a16="http://schemas.microsoft.com/office/drawing/2014/main" id="{39191F26-2641-D9CA-87E7-863AAB42F83B}"/>
              </a:ext>
            </a:extLst>
          </p:cNvPr>
          <p:cNvSpPr txBox="1"/>
          <p:nvPr/>
        </p:nvSpPr>
        <p:spPr>
          <a:xfrm rot="20921866">
            <a:off x="4156194" y="3510841"/>
            <a:ext cx="70403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Hiroshima</a:t>
            </a:r>
          </a:p>
        </p:txBody>
      </p:sp>
      <p:sp>
        <p:nvSpPr>
          <p:cNvPr id="31" name="TextBox 30">
            <a:extLst>
              <a:ext uri="{FF2B5EF4-FFF2-40B4-BE49-F238E27FC236}">
                <a16:creationId xmlns:a16="http://schemas.microsoft.com/office/drawing/2014/main" id="{BE5FAB7B-1075-DE7D-61CA-C544F9447FF3}"/>
              </a:ext>
            </a:extLst>
          </p:cNvPr>
          <p:cNvSpPr txBox="1"/>
          <p:nvPr/>
        </p:nvSpPr>
        <p:spPr>
          <a:xfrm>
            <a:off x="1909557" y="2220723"/>
            <a:ext cx="766428" cy="230832"/>
          </a:xfrm>
          <a:prstGeom prst="rect">
            <a:avLst/>
          </a:prstGeom>
          <a:noFill/>
        </p:spPr>
        <p:txBody>
          <a:bodyPr wrap="square" rtlCol="0">
            <a:spAutoFit/>
          </a:bodyPr>
          <a:lstStyle/>
          <a:p>
            <a:r>
              <a:rPr lang="en-US" sz="900" i="1" dirty="0">
                <a:latin typeface="Arial" panose="020B0604020202020204" pitchFamily="34" charset="0"/>
                <a:cs typeface="Arial" panose="020B0604020202020204" pitchFamily="34" charset="0"/>
              </a:rPr>
              <a:t>Hokkaido</a:t>
            </a:r>
          </a:p>
        </p:txBody>
      </p:sp>
      <p:sp>
        <p:nvSpPr>
          <p:cNvPr id="33" name="TextBox 32">
            <a:extLst>
              <a:ext uri="{FF2B5EF4-FFF2-40B4-BE49-F238E27FC236}">
                <a16:creationId xmlns:a16="http://schemas.microsoft.com/office/drawing/2014/main" id="{4E340482-CABC-750D-6C47-2EA8528D0E31}"/>
              </a:ext>
            </a:extLst>
          </p:cNvPr>
          <p:cNvSpPr txBox="1"/>
          <p:nvPr/>
        </p:nvSpPr>
        <p:spPr>
          <a:xfrm>
            <a:off x="1929611" y="3036081"/>
            <a:ext cx="518091"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Miyagi</a:t>
            </a:r>
          </a:p>
        </p:txBody>
      </p:sp>
      <p:sp>
        <p:nvSpPr>
          <p:cNvPr id="34" name="TextBox 33">
            <a:extLst>
              <a:ext uri="{FF2B5EF4-FFF2-40B4-BE49-F238E27FC236}">
                <a16:creationId xmlns:a16="http://schemas.microsoft.com/office/drawing/2014/main" id="{90E76AF7-04C2-F33D-884C-CDD8B6AF9241}"/>
              </a:ext>
            </a:extLst>
          </p:cNvPr>
          <p:cNvSpPr txBox="1"/>
          <p:nvPr/>
        </p:nvSpPr>
        <p:spPr>
          <a:xfrm>
            <a:off x="967999" y="4138510"/>
            <a:ext cx="70403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Hiroshima</a:t>
            </a:r>
          </a:p>
        </p:txBody>
      </p:sp>
      <p:sp>
        <p:nvSpPr>
          <p:cNvPr id="35" name="TextBox 34">
            <a:extLst>
              <a:ext uri="{FF2B5EF4-FFF2-40B4-BE49-F238E27FC236}">
                <a16:creationId xmlns:a16="http://schemas.microsoft.com/office/drawing/2014/main" id="{3104501E-EA01-5D30-163C-54483DAFB201}"/>
              </a:ext>
            </a:extLst>
          </p:cNvPr>
          <p:cNvSpPr txBox="1"/>
          <p:nvPr/>
        </p:nvSpPr>
        <p:spPr>
          <a:xfrm>
            <a:off x="807954" y="5840153"/>
            <a:ext cx="67197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California</a:t>
            </a:r>
          </a:p>
        </p:txBody>
      </p:sp>
      <p:sp>
        <p:nvSpPr>
          <p:cNvPr id="36" name="TextBox 35">
            <a:extLst>
              <a:ext uri="{FF2B5EF4-FFF2-40B4-BE49-F238E27FC236}">
                <a16:creationId xmlns:a16="http://schemas.microsoft.com/office/drawing/2014/main" id="{2E0B6100-4723-5687-51B0-DF5214667BF1}"/>
              </a:ext>
            </a:extLst>
          </p:cNvPr>
          <p:cNvSpPr txBox="1"/>
          <p:nvPr/>
        </p:nvSpPr>
        <p:spPr>
          <a:xfrm>
            <a:off x="641627" y="5396006"/>
            <a:ext cx="683201" cy="369332"/>
          </a:xfrm>
          <a:prstGeom prst="rect">
            <a:avLst/>
          </a:prstGeom>
          <a:noFill/>
        </p:spPr>
        <p:txBody>
          <a:bodyPr wrap="square" rtlCol="0">
            <a:spAutoFit/>
          </a:bodyPr>
          <a:lstStyle/>
          <a:p>
            <a:r>
              <a:rPr lang="en-US" sz="900" i="1" dirty="0">
                <a:latin typeface="Arial" panose="020B0604020202020204" pitchFamily="34" charset="0"/>
                <a:cs typeface="Arial" panose="020B0604020202020204" pitchFamily="34" charset="0"/>
              </a:rPr>
              <a:t>Canada and WA</a:t>
            </a:r>
          </a:p>
        </p:txBody>
      </p:sp>
      <p:sp>
        <p:nvSpPr>
          <p:cNvPr id="37" name="TextBox 36">
            <a:extLst>
              <a:ext uri="{FF2B5EF4-FFF2-40B4-BE49-F238E27FC236}">
                <a16:creationId xmlns:a16="http://schemas.microsoft.com/office/drawing/2014/main" id="{A5DE15A9-9013-7A25-6FDA-4C001FA648BF}"/>
              </a:ext>
            </a:extLst>
          </p:cNvPr>
          <p:cNvSpPr txBox="1"/>
          <p:nvPr/>
        </p:nvSpPr>
        <p:spPr>
          <a:xfrm>
            <a:off x="1656067" y="6735806"/>
            <a:ext cx="447558"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Chile</a:t>
            </a:r>
          </a:p>
        </p:txBody>
      </p:sp>
      <p:sp>
        <p:nvSpPr>
          <p:cNvPr id="38" name="TextBox 37">
            <a:extLst>
              <a:ext uri="{FF2B5EF4-FFF2-40B4-BE49-F238E27FC236}">
                <a16:creationId xmlns:a16="http://schemas.microsoft.com/office/drawing/2014/main" id="{D93FD74C-CD4A-9E19-7103-A515BCC327C8}"/>
              </a:ext>
            </a:extLst>
          </p:cNvPr>
          <p:cNvSpPr txBox="1"/>
          <p:nvPr/>
        </p:nvSpPr>
        <p:spPr>
          <a:xfrm>
            <a:off x="2362093" y="6979438"/>
            <a:ext cx="678391"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Argentina</a:t>
            </a:r>
          </a:p>
        </p:txBody>
      </p:sp>
      <p:sp>
        <p:nvSpPr>
          <p:cNvPr id="39" name="TextBox 38">
            <a:extLst>
              <a:ext uri="{FF2B5EF4-FFF2-40B4-BE49-F238E27FC236}">
                <a16:creationId xmlns:a16="http://schemas.microsoft.com/office/drawing/2014/main" id="{7D069185-18F1-E9A3-D150-2341974D5FB4}"/>
              </a:ext>
            </a:extLst>
          </p:cNvPr>
          <p:cNvSpPr txBox="1"/>
          <p:nvPr/>
        </p:nvSpPr>
        <p:spPr>
          <a:xfrm>
            <a:off x="5754869" y="7119774"/>
            <a:ext cx="86433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New Zealand</a:t>
            </a:r>
          </a:p>
        </p:txBody>
      </p:sp>
      <p:sp>
        <p:nvSpPr>
          <p:cNvPr id="40" name="TextBox 39">
            <a:extLst>
              <a:ext uri="{FF2B5EF4-FFF2-40B4-BE49-F238E27FC236}">
                <a16:creationId xmlns:a16="http://schemas.microsoft.com/office/drawing/2014/main" id="{F32FCA69-1AAA-F04C-83C3-C8E4B2715DD3}"/>
              </a:ext>
            </a:extLst>
          </p:cNvPr>
          <p:cNvSpPr txBox="1"/>
          <p:nvPr/>
        </p:nvSpPr>
        <p:spPr>
          <a:xfrm>
            <a:off x="2597522" y="5417574"/>
            <a:ext cx="556563"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Europe</a:t>
            </a:r>
          </a:p>
        </p:txBody>
      </p:sp>
      <p:pic>
        <p:nvPicPr>
          <p:cNvPr id="8" name="Picture 7" descr="Map&#10;&#10;Description automatically generated with medium confidence">
            <a:extLst>
              <a:ext uri="{FF2B5EF4-FFF2-40B4-BE49-F238E27FC236}">
                <a16:creationId xmlns:a16="http://schemas.microsoft.com/office/drawing/2014/main" id="{59FCF56E-B9DF-4228-3008-4425526138B2}"/>
              </a:ext>
            </a:extLst>
          </p:cNvPr>
          <p:cNvPicPr>
            <a:picLocks noChangeAspect="1"/>
          </p:cNvPicPr>
          <p:nvPr/>
        </p:nvPicPr>
        <p:blipFill rotWithShape="1">
          <a:blip r:embed="rId6"/>
          <a:srcRect l="26583" t="12040" r="27704" b="24524"/>
          <a:stretch/>
        </p:blipFill>
        <p:spPr>
          <a:xfrm>
            <a:off x="3679280" y="6062762"/>
            <a:ext cx="1519304" cy="1686663"/>
          </a:xfrm>
          <a:prstGeom prst="rect">
            <a:avLst/>
          </a:prstGeom>
          <a:ln>
            <a:solidFill>
              <a:schemeClr val="tx1"/>
            </a:solidFill>
          </a:ln>
        </p:spPr>
      </p:pic>
      <p:sp>
        <p:nvSpPr>
          <p:cNvPr id="19" name="TextBox 18">
            <a:extLst>
              <a:ext uri="{FF2B5EF4-FFF2-40B4-BE49-F238E27FC236}">
                <a16:creationId xmlns:a16="http://schemas.microsoft.com/office/drawing/2014/main" id="{91B547E9-063D-2BF3-737E-FCC4097F72EC}"/>
              </a:ext>
            </a:extLst>
          </p:cNvPr>
          <p:cNvSpPr txBox="1"/>
          <p:nvPr/>
        </p:nvSpPr>
        <p:spPr>
          <a:xfrm>
            <a:off x="5874772" y="5523271"/>
            <a:ext cx="870751" cy="3693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Native range </a:t>
            </a:r>
          </a:p>
          <a:p>
            <a:r>
              <a:rPr lang="en-US" sz="900" i="1" dirty="0">
                <a:latin typeface="Arial" panose="020B0604020202020204" pitchFamily="34" charset="0"/>
                <a:cs typeface="Arial" panose="020B0604020202020204" pitchFamily="34" charset="0"/>
              </a:rPr>
              <a:t>See B</a:t>
            </a:r>
          </a:p>
        </p:txBody>
      </p:sp>
    </p:spTree>
    <p:extLst>
      <p:ext uri="{BB962C8B-B14F-4D97-AF65-F5344CB8AC3E}">
        <p14:creationId xmlns:p14="http://schemas.microsoft.com/office/powerpoint/2010/main" val="38022395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7405165-74E8-4B56-3B43-4DD8DBF243EE}"/>
              </a:ext>
            </a:extLst>
          </p:cNvPr>
          <p:cNvSpPr/>
          <p:nvPr/>
        </p:nvSpPr>
        <p:spPr>
          <a:xfrm>
            <a:off x="1364783" y="1233290"/>
            <a:ext cx="324464" cy="303280"/>
          </a:xfrm>
          <a:prstGeom prst="rect">
            <a:avLst/>
          </a:prstGeom>
          <a:solidFill>
            <a:srgbClr val="A9A9A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A21B930-AC0A-F004-1FE3-DFBB3C929788}"/>
              </a:ext>
            </a:extLst>
          </p:cNvPr>
          <p:cNvSpPr/>
          <p:nvPr/>
        </p:nvSpPr>
        <p:spPr>
          <a:xfrm>
            <a:off x="3575606" y="1216200"/>
            <a:ext cx="324464" cy="3032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FD41B66-A2F6-18E0-F785-98C2816598FD}"/>
              </a:ext>
            </a:extLst>
          </p:cNvPr>
          <p:cNvSpPr txBox="1"/>
          <p:nvPr/>
        </p:nvSpPr>
        <p:spPr>
          <a:xfrm>
            <a:off x="1718743" y="1200264"/>
            <a:ext cx="1556836"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Pacific oyster</a:t>
            </a:r>
          </a:p>
        </p:txBody>
      </p:sp>
      <p:sp>
        <p:nvSpPr>
          <p:cNvPr id="11" name="TextBox 10">
            <a:extLst>
              <a:ext uri="{FF2B5EF4-FFF2-40B4-BE49-F238E27FC236}">
                <a16:creationId xmlns:a16="http://schemas.microsoft.com/office/drawing/2014/main" id="{607791C2-FF38-9588-317C-59875D094949}"/>
              </a:ext>
            </a:extLst>
          </p:cNvPr>
          <p:cNvSpPr txBox="1"/>
          <p:nvPr/>
        </p:nvSpPr>
        <p:spPr>
          <a:xfrm>
            <a:off x="3936941" y="1183174"/>
            <a:ext cx="2826415" cy="369332"/>
          </a:xfrm>
          <a:prstGeom prst="rect">
            <a:avLst/>
          </a:prstGeom>
          <a:noFill/>
        </p:spPr>
        <p:txBody>
          <a:bodyPr wrap="none" rtlCol="0">
            <a:spAutoFit/>
          </a:bodyPr>
          <a:lstStyle/>
          <a:p>
            <a:r>
              <a:rPr lang="en-US" i="1" dirty="0" err="1">
                <a:latin typeface="Arial" panose="020B0604020202020204" pitchFamily="34" charset="0"/>
                <a:cs typeface="Arial" panose="020B0604020202020204" pitchFamily="34" charset="0"/>
              </a:rPr>
              <a:t>Gracilaria</a:t>
            </a:r>
            <a:r>
              <a:rPr lang="en-US" i="1" dirty="0">
                <a:latin typeface="Arial" panose="020B0604020202020204" pitchFamily="34" charset="0"/>
                <a:cs typeface="Arial" panose="020B0604020202020204" pitchFamily="34" charset="0"/>
              </a:rPr>
              <a:t> </a:t>
            </a:r>
            <a:r>
              <a:rPr lang="en-US" i="1" dirty="0" err="1">
                <a:latin typeface="Arial" panose="020B0604020202020204" pitchFamily="34" charset="0"/>
                <a:cs typeface="Arial" panose="020B0604020202020204" pitchFamily="34" charset="0"/>
              </a:rPr>
              <a:t>vermiculophylla</a:t>
            </a:r>
            <a:endParaRPr lang="en-US" i="1" dirty="0">
              <a:latin typeface="Arial" panose="020B0604020202020204" pitchFamily="34" charset="0"/>
              <a:cs typeface="Arial" panose="020B0604020202020204" pitchFamily="34" charset="0"/>
            </a:endParaRPr>
          </a:p>
        </p:txBody>
      </p:sp>
      <p:pic>
        <p:nvPicPr>
          <p:cNvPr id="19" name="Picture 18">
            <a:extLst>
              <a:ext uri="{FF2B5EF4-FFF2-40B4-BE49-F238E27FC236}">
                <a16:creationId xmlns:a16="http://schemas.microsoft.com/office/drawing/2014/main" id="{EA390997-F8A6-BBFD-56D8-A5C3F2F97105}"/>
              </a:ext>
            </a:extLst>
          </p:cNvPr>
          <p:cNvPicPr>
            <a:picLocks noChangeAspect="1"/>
          </p:cNvPicPr>
          <p:nvPr/>
        </p:nvPicPr>
        <p:blipFill>
          <a:blip r:embed="rId2"/>
          <a:stretch>
            <a:fillRect/>
          </a:stretch>
        </p:blipFill>
        <p:spPr>
          <a:xfrm rot="11170197">
            <a:off x="204837" y="1720905"/>
            <a:ext cx="6434515" cy="6389644"/>
          </a:xfrm>
          <a:prstGeom prst="rect">
            <a:avLst/>
          </a:prstGeom>
        </p:spPr>
      </p:pic>
      <p:sp>
        <p:nvSpPr>
          <p:cNvPr id="20" name="Oval 19">
            <a:extLst>
              <a:ext uri="{FF2B5EF4-FFF2-40B4-BE49-F238E27FC236}">
                <a16:creationId xmlns:a16="http://schemas.microsoft.com/office/drawing/2014/main" id="{F6E3E272-CEB8-C443-4D5A-7813057442BF}"/>
              </a:ext>
            </a:extLst>
          </p:cNvPr>
          <p:cNvSpPr/>
          <p:nvPr/>
        </p:nvSpPr>
        <p:spPr>
          <a:xfrm rot="11170197">
            <a:off x="271503" y="1596003"/>
            <a:ext cx="6434515" cy="6434515"/>
          </a:xfrm>
          <a:prstGeom prst="ellipse">
            <a:avLst/>
          </a:prstGeom>
          <a:noFill/>
          <a:ln w="38100">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a:extLst>
              <a:ext uri="{FF2B5EF4-FFF2-40B4-BE49-F238E27FC236}">
                <a16:creationId xmlns:a16="http://schemas.microsoft.com/office/drawing/2014/main" id="{F7238296-04E9-00C6-85FC-6F4ED5316D66}"/>
              </a:ext>
            </a:extLst>
          </p:cNvPr>
          <p:cNvCxnSpPr>
            <a:cxnSpLocks/>
          </p:cNvCxnSpPr>
          <p:nvPr/>
        </p:nvCxnSpPr>
        <p:spPr>
          <a:xfrm rot="11170197">
            <a:off x="3274319" y="1567802"/>
            <a:ext cx="162232" cy="1701067"/>
          </a:xfrm>
          <a:prstGeom prst="line">
            <a:avLst/>
          </a:prstGeom>
          <a:ln w="381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A20C9826-5DDC-3CB5-1636-B69E026F1AF4}"/>
              </a:ext>
            </a:extLst>
          </p:cNvPr>
          <p:cNvSpPr txBox="1"/>
          <p:nvPr/>
        </p:nvSpPr>
        <p:spPr>
          <a:xfrm rot="20802600">
            <a:off x="3706431" y="7484682"/>
            <a:ext cx="595035"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NZ</a:t>
            </a:r>
          </a:p>
        </p:txBody>
      </p:sp>
      <p:sp>
        <p:nvSpPr>
          <p:cNvPr id="31" name="TextBox 30">
            <a:extLst>
              <a:ext uri="{FF2B5EF4-FFF2-40B4-BE49-F238E27FC236}">
                <a16:creationId xmlns:a16="http://schemas.microsoft.com/office/drawing/2014/main" id="{EBE9E9E1-5D87-079E-FAD4-70439B840F1A}"/>
              </a:ext>
            </a:extLst>
          </p:cNvPr>
          <p:cNvSpPr txBox="1"/>
          <p:nvPr/>
        </p:nvSpPr>
        <p:spPr>
          <a:xfrm rot="1035298">
            <a:off x="2334661" y="7503771"/>
            <a:ext cx="723275"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PNW</a:t>
            </a:r>
          </a:p>
        </p:txBody>
      </p:sp>
      <p:sp>
        <p:nvSpPr>
          <p:cNvPr id="32" name="TextBox 31">
            <a:extLst>
              <a:ext uri="{FF2B5EF4-FFF2-40B4-BE49-F238E27FC236}">
                <a16:creationId xmlns:a16="http://schemas.microsoft.com/office/drawing/2014/main" id="{EEF96DD9-5E9F-1505-634C-B5C883B9BC95}"/>
              </a:ext>
            </a:extLst>
          </p:cNvPr>
          <p:cNvSpPr txBox="1"/>
          <p:nvPr/>
        </p:nvSpPr>
        <p:spPr>
          <a:xfrm rot="15260322">
            <a:off x="41695" y="5654250"/>
            <a:ext cx="1159292"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California</a:t>
            </a:r>
          </a:p>
        </p:txBody>
      </p:sp>
      <p:sp>
        <p:nvSpPr>
          <p:cNvPr id="33" name="TextBox 32">
            <a:extLst>
              <a:ext uri="{FF2B5EF4-FFF2-40B4-BE49-F238E27FC236}">
                <a16:creationId xmlns:a16="http://schemas.microsoft.com/office/drawing/2014/main" id="{58FE2044-8A9B-12F5-B04F-D862CED1BBC3}"/>
              </a:ext>
            </a:extLst>
          </p:cNvPr>
          <p:cNvSpPr txBox="1"/>
          <p:nvPr/>
        </p:nvSpPr>
        <p:spPr>
          <a:xfrm rot="18647538">
            <a:off x="781918" y="2619754"/>
            <a:ext cx="92845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Europe</a:t>
            </a:r>
          </a:p>
        </p:txBody>
      </p:sp>
      <p:cxnSp>
        <p:nvCxnSpPr>
          <p:cNvPr id="36" name="Straight Connector 35">
            <a:extLst>
              <a:ext uri="{FF2B5EF4-FFF2-40B4-BE49-F238E27FC236}">
                <a16:creationId xmlns:a16="http://schemas.microsoft.com/office/drawing/2014/main" id="{F5D8765B-1044-ADC8-C2AF-A150F0EB41F8}"/>
              </a:ext>
            </a:extLst>
          </p:cNvPr>
          <p:cNvCxnSpPr>
            <a:cxnSpLocks/>
          </p:cNvCxnSpPr>
          <p:nvPr/>
        </p:nvCxnSpPr>
        <p:spPr>
          <a:xfrm rot="11170197" flipH="1" flipV="1">
            <a:off x="4021976" y="6617604"/>
            <a:ext cx="682143" cy="1108299"/>
          </a:xfrm>
          <a:prstGeom prst="line">
            <a:avLst/>
          </a:prstGeom>
          <a:ln w="381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48979DE-38A8-5408-CEB1-1E7CBEC86715}"/>
              </a:ext>
            </a:extLst>
          </p:cNvPr>
          <p:cNvCxnSpPr>
            <a:cxnSpLocks/>
          </p:cNvCxnSpPr>
          <p:nvPr/>
        </p:nvCxnSpPr>
        <p:spPr>
          <a:xfrm rot="11170197" flipV="1">
            <a:off x="1779016" y="6459865"/>
            <a:ext cx="655761" cy="1097848"/>
          </a:xfrm>
          <a:prstGeom prst="line">
            <a:avLst/>
          </a:prstGeom>
          <a:ln w="381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B350ED3-2CF8-AD92-4AD2-D6318AABC222}"/>
              </a:ext>
            </a:extLst>
          </p:cNvPr>
          <p:cNvCxnSpPr>
            <a:cxnSpLocks/>
          </p:cNvCxnSpPr>
          <p:nvPr/>
        </p:nvCxnSpPr>
        <p:spPr>
          <a:xfrm rot="11170197" flipV="1">
            <a:off x="317944" y="4758462"/>
            <a:ext cx="1280063" cy="1017"/>
          </a:xfrm>
          <a:prstGeom prst="line">
            <a:avLst/>
          </a:prstGeom>
          <a:ln w="381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B6C5AA2-7479-6FF7-D1C3-FA466AAE8377}"/>
              </a:ext>
            </a:extLst>
          </p:cNvPr>
          <p:cNvCxnSpPr>
            <a:cxnSpLocks/>
          </p:cNvCxnSpPr>
          <p:nvPr/>
        </p:nvCxnSpPr>
        <p:spPr>
          <a:xfrm rot="11170197" flipH="1" flipV="1">
            <a:off x="3444733" y="6525214"/>
            <a:ext cx="103780" cy="1545480"/>
          </a:xfrm>
          <a:prstGeom prst="line">
            <a:avLst/>
          </a:prstGeom>
          <a:ln w="381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6163D91-4D1D-5A8E-1239-1D250034E6A0}"/>
              </a:ext>
            </a:extLst>
          </p:cNvPr>
          <p:cNvCxnSpPr>
            <a:cxnSpLocks/>
          </p:cNvCxnSpPr>
          <p:nvPr/>
        </p:nvCxnSpPr>
        <p:spPr>
          <a:xfrm rot="11170197" flipV="1">
            <a:off x="972033" y="5928753"/>
            <a:ext cx="915117" cy="845233"/>
          </a:xfrm>
          <a:prstGeom prst="line">
            <a:avLst/>
          </a:prstGeom>
          <a:ln w="3810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72B6D352-704E-A054-9DEF-E01EE2EB91F8}"/>
              </a:ext>
            </a:extLst>
          </p:cNvPr>
          <p:cNvSpPr txBox="1"/>
          <p:nvPr/>
        </p:nvSpPr>
        <p:spPr>
          <a:xfrm rot="2685463">
            <a:off x="166753" y="7083005"/>
            <a:ext cx="1685141"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South America</a:t>
            </a:r>
          </a:p>
        </p:txBody>
      </p:sp>
      <p:sp>
        <p:nvSpPr>
          <p:cNvPr id="22" name="TextBox 21">
            <a:extLst>
              <a:ext uri="{FF2B5EF4-FFF2-40B4-BE49-F238E27FC236}">
                <a16:creationId xmlns:a16="http://schemas.microsoft.com/office/drawing/2014/main" id="{A947EE6A-2861-92ED-8269-AE10376401E0}"/>
              </a:ext>
            </a:extLst>
          </p:cNvPr>
          <p:cNvSpPr txBox="1"/>
          <p:nvPr/>
        </p:nvSpPr>
        <p:spPr>
          <a:xfrm rot="3901996">
            <a:off x="5382769" y="3486437"/>
            <a:ext cx="1749197"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Native Regions</a:t>
            </a:r>
          </a:p>
        </p:txBody>
      </p:sp>
    </p:spTree>
    <p:extLst>
      <p:ext uri="{BB962C8B-B14F-4D97-AF65-F5344CB8AC3E}">
        <p14:creationId xmlns:p14="http://schemas.microsoft.com/office/powerpoint/2010/main" val="21867010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112543-3583-B31A-4357-1DE3A734DD52}"/>
              </a:ext>
            </a:extLst>
          </p:cNvPr>
          <p:cNvPicPr>
            <a:picLocks noChangeAspect="1"/>
          </p:cNvPicPr>
          <p:nvPr/>
        </p:nvPicPr>
        <p:blipFill>
          <a:blip r:embed="rId2"/>
          <a:stretch>
            <a:fillRect/>
          </a:stretch>
        </p:blipFill>
        <p:spPr>
          <a:xfrm>
            <a:off x="0" y="2122714"/>
            <a:ext cx="6858000" cy="4898571"/>
          </a:xfrm>
          <a:prstGeom prst="rect">
            <a:avLst/>
          </a:prstGeom>
        </p:spPr>
      </p:pic>
    </p:spTree>
    <p:extLst>
      <p:ext uri="{BB962C8B-B14F-4D97-AF65-F5344CB8AC3E}">
        <p14:creationId xmlns:p14="http://schemas.microsoft.com/office/powerpoint/2010/main" val="4103133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6D2CDC-2FAB-458A-E385-A0EA55165415}"/>
              </a:ext>
            </a:extLst>
          </p:cNvPr>
          <p:cNvPicPr>
            <a:picLocks noChangeAspect="1"/>
          </p:cNvPicPr>
          <p:nvPr/>
        </p:nvPicPr>
        <p:blipFill>
          <a:blip r:embed="rId2"/>
          <a:stretch>
            <a:fillRect/>
          </a:stretch>
        </p:blipFill>
        <p:spPr>
          <a:xfrm>
            <a:off x="0" y="3070933"/>
            <a:ext cx="6858000" cy="3002134"/>
          </a:xfrm>
          <a:prstGeom prst="rect">
            <a:avLst/>
          </a:prstGeom>
        </p:spPr>
      </p:pic>
      <p:sp>
        <p:nvSpPr>
          <p:cNvPr id="5" name="TextBox 4">
            <a:extLst>
              <a:ext uri="{FF2B5EF4-FFF2-40B4-BE49-F238E27FC236}">
                <a16:creationId xmlns:a16="http://schemas.microsoft.com/office/drawing/2014/main" id="{BFF22084-012F-C7BB-60AE-EF7EDFF843E1}"/>
              </a:ext>
            </a:extLst>
          </p:cNvPr>
          <p:cNvSpPr txBox="1"/>
          <p:nvPr/>
        </p:nvSpPr>
        <p:spPr>
          <a:xfrm>
            <a:off x="542022" y="241816"/>
            <a:ext cx="5711528" cy="900246"/>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Figure 2. Genetic PC1 correlates with mean sea surface temperature (Native r = -0.777;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15; p&lt; 0.001; Introduced Native r = -0.744;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22; p&lt; 0.001) and with expected heterozygosity (Hs; Native r = -0.755,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13, p = 0.001; Introduced r = -0.634,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22; p &lt; 0.001). Closed versus open circles represent native versus introduced populations, respectively. Population colors reflect a blue-to-red gradient of Genetic PC1 (Fig 1a). </a:t>
            </a:r>
          </a:p>
        </p:txBody>
      </p:sp>
    </p:spTree>
    <p:extLst>
      <p:ext uri="{BB962C8B-B14F-4D97-AF65-F5344CB8AC3E}">
        <p14:creationId xmlns:p14="http://schemas.microsoft.com/office/powerpoint/2010/main" val="691705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6F19A-F7BE-894E-048A-CE021D3FF948}"/>
              </a:ext>
            </a:extLst>
          </p:cNvPr>
          <p:cNvSpPr>
            <a:spLocks noGrp="1"/>
          </p:cNvSpPr>
          <p:nvPr>
            <p:ph type="title"/>
          </p:nvPr>
        </p:nvSpPr>
        <p:spPr/>
        <p:txBody>
          <a:bodyPr/>
          <a:lstStyle/>
          <a:p>
            <a:r>
              <a:rPr lang="en-US" dirty="0"/>
              <a:t>Supplemental</a:t>
            </a:r>
          </a:p>
        </p:txBody>
      </p:sp>
      <p:sp>
        <p:nvSpPr>
          <p:cNvPr id="3" name="Content Placeholder 2">
            <a:extLst>
              <a:ext uri="{FF2B5EF4-FFF2-40B4-BE49-F238E27FC236}">
                <a16:creationId xmlns:a16="http://schemas.microsoft.com/office/drawing/2014/main" id="{960D38F6-D6BA-3863-156C-C06CC2EEDBB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94923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584474-CF1F-7BBC-36C5-4CA392155898}"/>
              </a:ext>
            </a:extLst>
          </p:cNvPr>
          <p:cNvSpPr txBox="1"/>
          <p:nvPr/>
        </p:nvSpPr>
        <p:spPr>
          <a:xfrm>
            <a:off x="442451" y="575187"/>
            <a:ext cx="5545394" cy="64633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Figure S2 – P</a:t>
            </a:r>
            <a:r>
              <a:rPr lang="en-US" sz="1800" dirty="0">
                <a:latin typeface="Arial" panose="020B0604020202020204" pitchFamily="34" charset="0"/>
                <a:cs typeface="Arial" panose="020B0604020202020204" pitchFamily="34" charset="0"/>
              </a:rPr>
              <a:t>rincipal components analysis (PCA) of 726 oysters using 7046 loci</a:t>
            </a:r>
            <a:endParaRPr lang="en-US"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6C911B0D-6A76-43A9-C95F-9D5579AD1AC3}"/>
              </a:ext>
            </a:extLst>
          </p:cNvPr>
          <p:cNvPicPr>
            <a:picLocks noChangeAspect="1"/>
          </p:cNvPicPr>
          <p:nvPr/>
        </p:nvPicPr>
        <p:blipFill>
          <a:blip r:embed="rId2"/>
          <a:stretch>
            <a:fillRect/>
          </a:stretch>
        </p:blipFill>
        <p:spPr>
          <a:xfrm>
            <a:off x="14747" y="1221517"/>
            <a:ext cx="6725265" cy="6725265"/>
          </a:xfrm>
          <a:prstGeom prst="rect">
            <a:avLst/>
          </a:prstGeom>
        </p:spPr>
      </p:pic>
    </p:spTree>
    <p:extLst>
      <p:ext uri="{BB962C8B-B14F-4D97-AF65-F5344CB8AC3E}">
        <p14:creationId xmlns:p14="http://schemas.microsoft.com/office/powerpoint/2010/main" val="1401595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509D7E61-53B8-D929-E72C-8AD51F9B5E91}"/>
              </a:ext>
            </a:extLst>
          </p:cNvPr>
          <p:cNvPicPr>
            <a:picLocks noChangeAspect="1"/>
          </p:cNvPicPr>
          <p:nvPr/>
        </p:nvPicPr>
        <p:blipFill>
          <a:blip r:embed="rId2"/>
          <a:stretch>
            <a:fillRect/>
          </a:stretch>
        </p:blipFill>
        <p:spPr>
          <a:xfrm>
            <a:off x="0" y="1681964"/>
            <a:ext cx="6858000" cy="5780072"/>
          </a:xfrm>
          <a:prstGeom prst="rect">
            <a:avLst/>
          </a:prstGeom>
        </p:spPr>
      </p:pic>
      <p:sp>
        <p:nvSpPr>
          <p:cNvPr id="5" name="TextBox 4">
            <a:extLst>
              <a:ext uri="{FF2B5EF4-FFF2-40B4-BE49-F238E27FC236}">
                <a16:creationId xmlns:a16="http://schemas.microsoft.com/office/drawing/2014/main" id="{F1A98AAF-8FC5-9ED1-7A7C-8F8295548FE9}"/>
              </a:ext>
            </a:extLst>
          </p:cNvPr>
          <p:cNvSpPr txBox="1"/>
          <p:nvPr/>
        </p:nvSpPr>
        <p:spPr>
          <a:xfrm>
            <a:off x="531254" y="404388"/>
            <a:ext cx="6174346" cy="646331"/>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Figure S3 – Heatmap of pairwise Weir &amp; Cockerham </a:t>
            </a:r>
            <a:r>
              <a:rPr lang="en-US" sz="1800" dirty="0" err="1">
                <a:latin typeface="Arial" panose="020B0604020202020204" pitchFamily="34" charset="0"/>
                <a:cs typeface="Arial" panose="020B0604020202020204" pitchFamily="34" charset="0"/>
              </a:rPr>
              <a:t>PhiSt</a:t>
            </a:r>
            <a:r>
              <a:rPr lang="en-US" sz="1800" dirty="0">
                <a:latin typeface="Arial" panose="020B0604020202020204" pitchFamily="34" charset="0"/>
                <a:cs typeface="Arial" panose="020B0604020202020204" pitchFamily="34" charset="0"/>
              </a:rPr>
              <a:t>. Dendrogram via </a:t>
            </a:r>
            <a:r>
              <a:rPr lang="en-US" dirty="0">
                <a:latin typeface="Arial" panose="020B0604020202020204" pitchFamily="34" charset="0"/>
                <a:cs typeface="Arial" panose="020B0604020202020204" pitchFamily="34" charset="0"/>
              </a:rPr>
              <a:t>of R::lattice::</a:t>
            </a:r>
            <a:r>
              <a:rPr lang="en-US" dirty="0" err="1">
                <a:latin typeface="Arial" panose="020B0604020202020204" pitchFamily="34" charset="0"/>
                <a:cs typeface="Arial" panose="020B0604020202020204" pitchFamily="34" charset="0"/>
              </a:rPr>
              <a:t>levelplot</a:t>
            </a:r>
            <a:r>
              <a:rPr lang="en-US" dirty="0">
                <a:latin typeface="Arial" panose="020B0604020202020204" pitchFamily="34" charset="0"/>
                <a:cs typeface="Arial" panose="020B0604020202020204" pitchFamily="34" charset="0"/>
              </a:rPr>
              <a:t>(). </a:t>
            </a:r>
          </a:p>
        </p:txBody>
      </p:sp>
      <p:sp>
        <p:nvSpPr>
          <p:cNvPr id="19" name="TextBox 18">
            <a:extLst>
              <a:ext uri="{FF2B5EF4-FFF2-40B4-BE49-F238E27FC236}">
                <a16:creationId xmlns:a16="http://schemas.microsoft.com/office/drawing/2014/main" id="{45656917-107E-9489-9302-106DF4AB9684}"/>
              </a:ext>
            </a:extLst>
          </p:cNvPr>
          <p:cNvSpPr txBox="1"/>
          <p:nvPr/>
        </p:nvSpPr>
        <p:spPr>
          <a:xfrm>
            <a:off x="4321287" y="3307417"/>
            <a:ext cx="2150217" cy="738664"/>
          </a:xfrm>
          <a:prstGeom prst="rect">
            <a:avLst/>
          </a:prstGeom>
          <a:noFill/>
        </p:spPr>
        <p:txBody>
          <a:bodyPr wrap="square">
            <a:spAutoFit/>
          </a:bodyPr>
          <a:lstStyle/>
          <a:p>
            <a:pPr algn="ctr"/>
            <a:r>
              <a:rPr lang="en-US" sz="1400" i="1" dirty="0">
                <a:latin typeface="Arial" panose="020B0604020202020204" pitchFamily="34" charset="0"/>
                <a:cs typeface="Arial" panose="020B0604020202020204" pitchFamily="34" charset="0"/>
              </a:rPr>
              <a:t>Southern Japan </a:t>
            </a:r>
          </a:p>
          <a:p>
            <a:pPr algn="ctr"/>
            <a:r>
              <a:rPr lang="en-US" sz="1400" i="1" dirty="0">
                <a:latin typeface="Arial" panose="020B0604020202020204" pitchFamily="34" charset="0"/>
                <a:cs typeface="Arial" panose="020B0604020202020204" pitchFamily="34" charset="0"/>
              </a:rPr>
              <a:t>New Zealand</a:t>
            </a:r>
          </a:p>
          <a:p>
            <a:pPr algn="ctr"/>
            <a:r>
              <a:rPr lang="en-US" sz="1400" i="1" dirty="0">
                <a:latin typeface="Arial" panose="020B0604020202020204" pitchFamily="34" charset="0"/>
                <a:cs typeface="Arial" panose="020B0604020202020204" pitchFamily="34" charset="0"/>
              </a:rPr>
              <a:t>Southern California</a:t>
            </a:r>
          </a:p>
        </p:txBody>
      </p:sp>
      <p:sp>
        <p:nvSpPr>
          <p:cNvPr id="20" name="Rectangle 19">
            <a:extLst>
              <a:ext uri="{FF2B5EF4-FFF2-40B4-BE49-F238E27FC236}">
                <a16:creationId xmlns:a16="http://schemas.microsoft.com/office/drawing/2014/main" id="{29AD93EE-2C74-1329-83FA-5E5B7FF3DFE5}"/>
              </a:ext>
            </a:extLst>
          </p:cNvPr>
          <p:cNvSpPr/>
          <p:nvPr/>
        </p:nvSpPr>
        <p:spPr>
          <a:xfrm>
            <a:off x="3898759" y="1858950"/>
            <a:ext cx="2347019" cy="2372430"/>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2F9BEFC-E304-CE67-2C8A-4C7A3894D766}"/>
              </a:ext>
            </a:extLst>
          </p:cNvPr>
          <p:cNvSpPr/>
          <p:nvPr/>
        </p:nvSpPr>
        <p:spPr>
          <a:xfrm>
            <a:off x="834013" y="4681510"/>
            <a:ext cx="2544744" cy="2563351"/>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FE3F6853-239E-B852-5362-2C3F6B6FA652}"/>
              </a:ext>
            </a:extLst>
          </p:cNvPr>
          <p:cNvSpPr txBox="1"/>
          <p:nvPr/>
        </p:nvSpPr>
        <p:spPr>
          <a:xfrm>
            <a:off x="631738" y="4711654"/>
            <a:ext cx="2150217" cy="954107"/>
          </a:xfrm>
          <a:prstGeom prst="rect">
            <a:avLst/>
          </a:prstGeom>
          <a:noFill/>
        </p:spPr>
        <p:txBody>
          <a:bodyPr wrap="square">
            <a:spAutoFit/>
          </a:bodyPr>
          <a:lstStyle/>
          <a:p>
            <a:pPr algn="ctr"/>
            <a:r>
              <a:rPr lang="en-US" sz="1400" i="1" dirty="0">
                <a:latin typeface="Arial" panose="020B0604020202020204" pitchFamily="34" charset="0"/>
                <a:cs typeface="Arial" panose="020B0604020202020204" pitchFamily="34" charset="0"/>
              </a:rPr>
              <a:t>Northern Japan</a:t>
            </a:r>
          </a:p>
          <a:p>
            <a:pPr algn="ctr"/>
            <a:r>
              <a:rPr lang="en-US" sz="1400" i="1" dirty="0">
                <a:latin typeface="Arial" panose="020B0604020202020204" pitchFamily="34" charset="0"/>
                <a:cs typeface="Arial" panose="020B0604020202020204" pitchFamily="34" charset="0"/>
              </a:rPr>
              <a:t>Canada</a:t>
            </a:r>
          </a:p>
          <a:p>
            <a:pPr algn="ctr"/>
            <a:r>
              <a:rPr lang="en-US" sz="1400" i="1" dirty="0">
                <a:latin typeface="Arial" panose="020B0604020202020204" pitchFamily="34" charset="0"/>
                <a:cs typeface="Arial" panose="020B0604020202020204" pitchFamily="34" charset="0"/>
              </a:rPr>
              <a:t>Washington State</a:t>
            </a:r>
          </a:p>
          <a:p>
            <a:pPr algn="ctr"/>
            <a:r>
              <a:rPr lang="en-US" sz="1400" i="1" dirty="0">
                <a:latin typeface="Arial" panose="020B0604020202020204" pitchFamily="34" charset="0"/>
                <a:cs typeface="Arial" panose="020B0604020202020204" pitchFamily="34" charset="0"/>
              </a:rPr>
              <a:t>Spain, France</a:t>
            </a:r>
          </a:p>
        </p:txBody>
      </p:sp>
      <p:sp>
        <p:nvSpPr>
          <p:cNvPr id="24" name="Rectangle 23">
            <a:extLst>
              <a:ext uri="{FF2B5EF4-FFF2-40B4-BE49-F238E27FC236}">
                <a16:creationId xmlns:a16="http://schemas.microsoft.com/office/drawing/2014/main" id="{41B06B88-E86E-4526-00EF-99435BD0400F}"/>
              </a:ext>
            </a:extLst>
          </p:cNvPr>
          <p:cNvSpPr/>
          <p:nvPr/>
        </p:nvSpPr>
        <p:spPr>
          <a:xfrm>
            <a:off x="3378757" y="4231380"/>
            <a:ext cx="520002" cy="496092"/>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8AE3A0D1-6420-EE12-AAC0-38A1814A2F91}"/>
              </a:ext>
            </a:extLst>
          </p:cNvPr>
          <p:cNvSpPr txBox="1"/>
          <p:nvPr/>
        </p:nvSpPr>
        <p:spPr>
          <a:xfrm>
            <a:off x="3225768" y="4219845"/>
            <a:ext cx="825981" cy="461665"/>
          </a:xfrm>
          <a:prstGeom prst="rect">
            <a:avLst/>
          </a:prstGeom>
          <a:noFill/>
        </p:spPr>
        <p:txBody>
          <a:bodyPr wrap="square">
            <a:spAutoFit/>
          </a:bodyPr>
          <a:lstStyle/>
          <a:p>
            <a:pPr algn="ctr"/>
            <a:r>
              <a:rPr lang="en-US" sz="1200" i="1" dirty="0">
                <a:latin typeface="Arial" panose="020B0604020202020204" pitchFamily="34" charset="0"/>
                <a:cs typeface="Arial" panose="020B0604020202020204" pitchFamily="34" charset="0"/>
              </a:rPr>
              <a:t>South Korea</a:t>
            </a:r>
          </a:p>
        </p:txBody>
      </p:sp>
    </p:spTree>
    <p:extLst>
      <p:ext uri="{BB962C8B-B14F-4D97-AF65-F5344CB8AC3E}">
        <p14:creationId xmlns:p14="http://schemas.microsoft.com/office/powerpoint/2010/main" val="2334541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3094407-D992-8172-94B2-0101F90B1B6B}"/>
              </a:ext>
            </a:extLst>
          </p:cNvPr>
          <p:cNvPicPr>
            <a:picLocks noChangeAspect="1"/>
          </p:cNvPicPr>
          <p:nvPr/>
        </p:nvPicPr>
        <p:blipFill>
          <a:blip r:embed="rId2"/>
          <a:stretch>
            <a:fillRect/>
          </a:stretch>
        </p:blipFill>
        <p:spPr>
          <a:xfrm>
            <a:off x="0" y="1652197"/>
            <a:ext cx="6858000" cy="5945109"/>
          </a:xfrm>
          <a:prstGeom prst="rect">
            <a:avLst/>
          </a:prstGeom>
        </p:spPr>
      </p:pic>
      <p:sp>
        <p:nvSpPr>
          <p:cNvPr id="5" name="TextBox 4">
            <a:extLst>
              <a:ext uri="{FF2B5EF4-FFF2-40B4-BE49-F238E27FC236}">
                <a16:creationId xmlns:a16="http://schemas.microsoft.com/office/drawing/2014/main" id="{F1A98AAF-8FC5-9ED1-7A7C-8F8295548FE9}"/>
              </a:ext>
            </a:extLst>
          </p:cNvPr>
          <p:cNvSpPr txBox="1"/>
          <p:nvPr/>
        </p:nvSpPr>
        <p:spPr>
          <a:xfrm>
            <a:off x="531254" y="404388"/>
            <a:ext cx="6174346" cy="646331"/>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Figure S3 – Heatmap of pairwise Weir &amp; Cockerham </a:t>
            </a:r>
            <a:r>
              <a:rPr lang="en-US" sz="1800" dirty="0" err="1">
                <a:latin typeface="Arial" panose="020B0604020202020204" pitchFamily="34" charset="0"/>
                <a:cs typeface="Arial" panose="020B0604020202020204" pitchFamily="34" charset="0"/>
              </a:rPr>
              <a:t>PhiSt</a:t>
            </a:r>
            <a:r>
              <a:rPr lang="en-US" sz="1800" dirty="0">
                <a:latin typeface="Arial" panose="020B0604020202020204" pitchFamily="34" charset="0"/>
                <a:cs typeface="Arial" panose="020B0604020202020204" pitchFamily="34" charset="0"/>
              </a:rPr>
              <a:t>. Dendrogram via </a:t>
            </a:r>
            <a:r>
              <a:rPr lang="en-US" dirty="0">
                <a:latin typeface="Arial" panose="020B0604020202020204" pitchFamily="34" charset="0"/>
                <a:cs typeface="Arial" panose="020B0604020202020204" pitchFamily="34" charset="0"/>
              </a:rPr>
              <a:t>of R::heatmap(). </a:t>
            </a:r>
          </a:p>
        </p:txBody>
      </p:sp>
      <p:sp>
        <p:nvSpPr>
          <p:cNvPr id="7" name="TextBox 6">
            <a:extLst>
              <a:ext uri="{FF2B5EF4-FFF2-40B4-BE49-F238E27FC236}">
                <a16:creationId xmlns:a16="http://schemas.microsoft.com/office/drawing/2014/main" id="{6605B963-CD29-43E5-2708-B0F347EF664B}"/>
              </a:ext>
            </a:extLst>
          </p:cNvPr>
          <p:cNvSpPr txBox="1"/>
          <p:nvPr/>
        </p:nvSpPr>
        <p:spPr>
          <a:xfrm>
            <a:off x="1278783" y="6353574"/>
            <a:ext cx="2150217" cy="830997"/>
          </a:xfrm>
          <a:prstGeom prst="rect">
            <a:avLst/>
          </a:prstGeom>
          <a:noFill/>
        </p:spPr>
        <p:txBody>
          <a:bodyPr wrap="square">
            <a:spAutoFit/>
          </a:bodyPr>
          <a:lstStyle/>
          <a:p>
            <a:pPr algn="ctr"/>
            <a:r>
              <a:rPr lang="en-US" sz="1200" i="1" dirty="0">
                <a:solidFill>
                  <a:schemeClr val="bg1"/>
                </a:solidFill>
                <a:latin typeface="Arial" panose="020B0604020202020204" pitchFamily="34" charset="0"/>
                <a:cs typeface="Arial" panose="020B0604020202020204" pitchFamily="34" charset="0"/>
              </a:rPr>
              <a:t>Northern Japan</a:t>
            </a:r>
          </a:p>
          <a:p>
            <a:pPr algn="ctr"/>
            <a:r>
              <a:rPr lang="en-US" sz="1200" i="1" dirty="0">
                <a:solidFill>
                  <a:schemeClr val="bg1"/>
                </a:solidFill>
                <a:latin typeface="Arial" panose="020B0604020202020204" pitchFamily="34" charset="0"/>
                <a:cs typeface="Arial" panose="020B0604020202020204" pitchFamily="34" charset="0"/>
              </a:rPr>
              <a:t>Canada</a:t>
            </a:r>
          </a:p>
          <a:p>
            <a:pPr algn="ctr"/>
            <a:r>
              <a:rPr lang="en-US" sz="1200" i="1" dirty="0">
                <a:solidFill>
                  <a:schemeClr val="bg1"/>
                </a:solidFill>
                <a:latin typeface="Arial" panose="020B0604020202020204" pitchFamily="34" charset="0"/>
                <a:cs typeface="Arial" panose="020B0604020202020204" pitchFamily="34" charset="0"/>
              </a:rPr>
              <a:t>Washington State</a:t>
            </a:r>
          </a:p>
          <a:p>
            <a:pPr algn="ctr"/>
            <a:r>
              <a:rPr lang="en-US" sz="1200" i="1" dirty="0">
                <a:solidFill>
                  <a:schemeClr val="bg1"/>
                </a:solidFill>
                <a:latin typeface="Arial" panose="020B0604020202020204" pitchFamily="34" charset="0"/>
                <a:cs typeface="Arial" panose="020B0604020202020204" pitchFamily="34" charset="0"/>
              </a:rPr>
              <a:t>Spain, France</a:t>
            </a:r>
          </a:p>
        </p:txBody>
      </p:sp>
      <p:sp>
        <p:nvSpPr>
          <p:cNvPr id="13" name="TextBox 12">
            <a:extLst>
              <a:ext uri="{FF2B5EF4-FFF2-40B4-BE49-F238E27FC236}">
                <a16:creationId xmlns:a16="http://schemas.microsoft.com/office/drawing/2014/main" id="{0E782385-1470-1AAC-8712-DACA54705EEA}"/>
              </a:ext>
            </a:extLst>
          </p:cNvPr>
          <p:cNvSpPr txBox="1"/>
          <p:nvPr/>
        </p:nvSpPr>
        <p:spPr>
          <a:xfrm>
            <a:off x="3627219" y="4039969"/>
            <a:ext cx="2150217" cy="646331"/>
          </a:xfrm>
          <a:prstGeom prst="rect">
            <a:avLst/>
          </a:prstGeom>
          <a:noFill/>
        </p:spPr>
        <p:txBody>
          <a:bodyPr wrap="square">
            <a:spAutoFit/>
          </a:bodyPr>
          <a:lstStyle/>
          <a:p>
            <a:pPr algn="ctr"/>
            <a:r>
              <a:rPr lang="en-US" sz="1200" i="1" dirty="0">
                <a:solidFill>
                  <a:schemeClr val="bg1"/>
                </a:solidFill>
                <a:latin typeface="Arial" panose="020B0604020202020204" pitchFamily="34" charset="0"/>
                <a:cs typeface="Arial" panose="020B0604020202020204" pitchFamily="34" charset="0"/>
              </a:rPr>
              <a:t>Southern Japan </a:t>
            </a:r>
          </a:p>
          <a:p>
            <a:pPr algn="ctr"/>
            <a:r>
              <a:rPr lang="en-US" sz="1200" i="1" dirty="0">
                <a:solidFill>
                  <a:schemeClr val="bg1"/>
                </a:solidFill>
                <a:latin typeface="Arial" panose="020B0604020202020204" pitchFamily="34" charset="0"/>
                <a:cs typeface="Arial" panose="020B0604020202020204" pitchFamily="34" charset="0"/>
              </a:rPr>
              <a:t>New Zealand</a:t>
            </a:r>
          </a:p>
          <a:p>
            <a:pPr algn="ctr"/>
            <a:r>
              <a:rPr lang="en-US" sz="1200" i="1" dirty="0">
                <a:solidFill>
                  <a:schemeClr val="bg1"/>
                </a:solidFill>
                <a:latin typeface="Arial" panose="020B0604020202020204" pitchFamily="34" charset="0"/>
                <a:cs typeface="Arial" panose="020B0604020202020204" pitchFamily="34" charset="0"/>
              </a:rPr>
              <a:t>Southern California</a:t>
            </a:r>
          </a:p>
        </p:txBody>
      </p:sp>
      <p:sp>
        <p:nvSpPr>
          <p:cNvPr id="6" name="Rectangle 5">
            <a:extLst>
              <a:ext uri="{FF2B5EF4-FFF2-40B4-BE49-F238E27FC236}">
                <a16:creationId xmlns:a16="http://schemas.microsoft.com/office/drawing/2014/main" id="{C77678B6-AFB4-1340-9AA0-7BD9F1E043DC}"/>
              </a:ext>
            </a:extLst>
          </p:cNvPr>
          <p:cNvSpPr/>
          <p:nvPr/>
        </p:nvSpPr>
        <p:spPr>
          <a:xfrm>
            <a:off x="3429000" y="2668333"/>
            <a:ext cx="1969068" cy="2017967"/>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1DD987-7844-97EF-D1DF-AF0A47B47C97}"/>
              </a:ext>
            </a:extLst>
          </p:cNvPr>
          <p:cNvSpPr/>
          <p:nvPr/>
        </p:nvSpPr>
        <p:spPr>
          <a:xfrm>
            <a:off x="899458" y="5134709"/>
            <a:ext cx="2135392" cy="2100102"/>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070B1EA-8632-F567-454F-CA7F444486F8}"/>
              </a:ext>
            </a:extLst>
          </p:cNvPr>
          <p:cNvSpPr/>
          <p:nvPr/>
        </p:nvSpPr>
        <p:spPr>
          <a:xfrm>
            <a:off x="5398068" y="1841150"/>
            <a:ext cx="867807" cy="830997"/>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5D1521A0-8269-9907-0744-FC8A9D1AF017}"/>
              </a:ext>
            </a:extLst>
          </p:cNvPr>
          <p:cNvSpPr txBox="1"/>
          <p:nvPr/>
        </p:nvSpPr>
        <p:spPr>
          <a:xfrm>
            <a:off x="3707841" y="1833049"/>
            <a:ext cx="1454928" cy="461665"/>
          </a:xfrm>
          <a:prstGeom prst="rect">
            <a:avLst/>
          </a:prstGeom>
          <a:noFill/>
        </p:spPr>
        <p:txBody>
          <a:bodyPr wrap="square">
            <a:spAutoFit/>
          </a:bodyPr>
          <a:lstStyle/>
          <a:p>
            <a:pPr algn="ctr"/>
            <a:r>
              <a:rPr lang="en-US" sz="1200" i="1" dirty="0">
                <a:latin typeface="Arial" panose="020B0604020202020204" pitchFamily="34" charset="0"/>
                <a:cs typeface="Arial" panose="020B0604020202020204" pitchFamily="34" charset="0"/>
              </a:rPr>
              <a:t>Argentina</a:t>
            </a:r>
          </a:p>
          <a:p>
            <a:pPr algn="ctr"/>
            <a:r>
              <a:rPr lang="en-US" sz="1200" i="1" dirty="0">
                <a:latin typeface="Arial" panose="020B0604020202020204" pitchFamily="34" charset="0"/>
                <a:cs typeface="Arial" panose="020B0604020202020204" pitchFamily="34" charset="0"/>
              </a:rPr>
              <a:t>Northern Europe</a:t>
            </a:r>
          </a:p>
        </p:txBody>
      </p:sp>
      <p:cxnSp>
        <p:nvCxnSpPr>
          <p:cNvPr id="16" name="Straight Arrow Connector 15">
            <a:extLst>
              <a:ext uri="{FF2B5EF4-FFF2-40B4-BE49-F238E27FC236}">
                <a16:creationId xmlns:a16="http://schemas.microsoft.com/office/drawing/2014/main" id="{7172E7DA-EBE6-7B56-A0AB-B99420EAC390}"/>
              </a:ext>
            </a:extLst>
          </p:cNvPr>
          <p:cNvCxnSpPr>
            <a:cxnSpLocks/>
            <a:endCxn id="11" idx="1"/>
          </p:cNvCxnSpPr>
          <p:nvPr/>
        </p:nvCxnSpPr>
        <p:spPr>
          <a:xfrm>
            <a:off x="4994319" y="2063881"/>
            <a:ext cx="403749" cy="1927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ACFC3F8A-D59E-764C-2B72-4C09CE27B816}"/>
              </a:ext>
            </a:extLst>
          </p:cNvPr>
          <p:cNvSpPr/>
          <p:nvPr/>
        </p:nvSpPr>
        <p:spPr>
          <a:xfrm>
            <a:off x="3034849" y="4686299"/>
            <a:ext cx="394151" cy="419581"/>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A8239FCF-F9C8-475C-4280-7CADF464C3BB}"/>
              </a:ext>
            </a:extLst>
          </p:cNvPr>
          <p:cNvSpPr txBox="1"/>
          <p:nvPr/>
        </p:nvSpPr>
        <p:spPr>
          <a:xfrm>
            <a:off x="2820316" y="4668590"/>
            <a:ext cx="825981" cy="400110"/>
          </a:xfrm>
          <a:prstGeom prst="rect">
            <a:avLst/>
          </a:prstGeom>
          <a:noFill/>
        </p:spPr>
        <p:txBody>
          <a:bodyPr wrap="square">
            <a:spAutoFit/>
          </a:bodyPr>
          <a:lstStyle/>
          <a:p>
            <a:pPr algn="ctr"/>
            <a:r>
              <a:rPr lang="en-US" sz="1000" i="1" dirty="0">
                <a:latin typeface="Arial" panose="020B0604020202020204" pitchFamily="34" charset="0"/>
                <a:cs typeface="Arial" panose="020B0604020202020204" pitchFamily="34" charset="0"/>
              </a:rPr>
              <a:t>South Korea</a:t>
            </a:r>
          </a:p>
        </p:txBody>
      </p:sp>
    </p:spTree>
    <p:extLst>
      <p:ext uri="{BB962C8B-B14F-4D97-AF65-F5344CB8AC3E}">
        <p14:creationId xmlns:p14="http://schemas.microsoft.com/office/powerpoint/2010/main" val="2860623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D6670F-A8E2-F925-5B27-AAF9122F73B9}"/>
              </a:ext>
            </a:extLst>
          </p:cNvPr>
          <p:cNvPicPr>
            <a:picLocks noChangeAspect="1"/>
          </p:cNvPicPr>
          <p:nvPr/>
        </p:nvPicPr>
        <p:blipFill>
          <a:blip r:embed="rId2"/>
          <a:stretch>
            <a:fillRect/>
          </a:stretch>
        </p:blipFill>
        <p:spPr>
          <a:xfrm>
            <a:off x="0" y="911832"/>
            <a:ext cx="6595745" cy="7040403"/>
          </a:xfrm>
          <a:prstGeom prst="rect">
            <a:avLst/>
          </a:prstGeom>
        </p:spPr>
      </p:pic>
      <p:sp>
        <p:nvSpPr>
          <p:cNvPr id="5" name="Rectangle 4">
            <a:extLst>
              <a:ext uri="{FF2B5EF4-FFF2-40B4-BE49-F238E27FC236}">
                <a16:creationId xmlns:a16="http://schemas.microsoft.com/office/drawing/2014/main" id="{D647CAA2-A5B6-7D4F-5D71-828EBEB6733E}"/>
              </a:ext>
            </a:extLst>
          </p:cNvPr>
          <p:cNvSpPr/>
          <p:nvPr/>
        </p:nvSpPr>
        <p:spPr>
          <a:xfrm>
            <a:off x="4168141" y="968159"/>
            <a:ext cx="324464" cy="303280"/>
          </a:xfrm>
          <a:prstGeom prst="rect">
            <a:avLst/>
          </a:prstGeom>
          <a:solidFill>
            <a:srgbClr val="A9A9A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B1CCACB-0E1F-BDD6-D4FC-F7F74F049B4D}"/>
              </a:ext>
            </a:extLst>
          </p:cNvPr>
          <p:cNvSpPr txBox="1"/>
          <p:nvPr/>
        </p:nvSpPr>
        <p:spPr>
          <a:xfrm>
            <a:off x="4522101" y="935133"/>
            <a:ext cx="204414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Pacific oyster only</a:t>
            </a:r>
          </a:p>
        </p:txBody>
      </p:sp>
    </p:spTree>
    <p:extLst>
      <p:ext uri="{BB962C8B-B14F-4D97-AF65-F5344CB8AC3E}">
        <p14:creationId xmlns:p14="http://schemas.microsoft.com/office/powerpoint/2010/main" val="1662209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CA09133-7BB0-B95A-CBE2-8E09ED3DEA54}"/>
              </a:ext>
            </a:extLst>
          </p:cNvPr>
          <p:cNvPicPr>
            <a:picLocks noChangeAspect="1"/>
          </p:cNvPicPr>
          <p:nvPr/>
        </p:nvPicPr>
        <p:blipFill>
          <a:blip r:embed="rId2"/>
          <a:stretch>
            <a:fillRect/>
          </a:stretch>
        </p:blipFill>
        <p:spPr>
          <a:xfrm rot="12370739">
            <a:off x="3128211" y="975099"/>
            <a:ext cx="2911642" cy="2741796"/>
          </a:xfrm>
          <a:prstGeom prst="rect">
            <a:avLst/>
          </a:prstGeom>
        </p:spPr>
      </p:pic>
      <p:sp>
        <p:nvSpPr>
          <p:cNvPr id="9" name="TextBox 8">
            <a:extLst>
              <a:ext uri="{FF2B5EF4-FFF2-40B4-BE49-F238E27FC236}">
                <a16:creationId xmlns:a16="http://schemas.microsoft.com/office/drawing/2014/main" id="{5BE9B80B-0AE4-0E36-75B0-7EF71C496A67}"/>
              </a:ext>
            </a:extLst>
          </p:cNvPr>
          <p:cNvSpPr txBox="1"/>
          <p:nvPr/>
        </p:nvSpPr>
        <p:spPr>
          <a:xfrm>
            <a:off x="3997974" y="465639"/>
            <a:ext cx="1172116" cy="369332"/>
          </a:xfrm>
          <a:prstGeom prst="rect">
            <a:avLst/>
          </a:prstGeom>
          <a:noFill/>
        </p:spPr>
        <p:txBody>
          <a:bodyPr wrap="none" rtlCol="0">
            <a:spAutoFit/>
          </a:bodyPr>
          <a:lstStyle/>
          <a:p>
            <a:r>
              <a:rPr lang="en-US" i="1" dirty="0" err="1">
                <a:latin typeface="Arial" panose="020B0604020202020204" pitchFamily="34" charset="0"/>
                <a:cs typeface="Arial" panose="020B0604020202020204" pitchFamily="34" charset="0"/>
              </a:rPr>
              <a:t>Gracilaria</a:t>
            </a:r>
            <a:endParaRPr lang="en-US" i="1"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E0260AB1-3A1F-8A5F-C3B8-7D8779107A6E}"/>
              </a:ext>
            </a:extLst>
          </p:cNvPr>
          <p:cNvSpPr txBox="1"/>
          <p:nvPr/>
        </p:nvSpPr>
        <p:spPr>
          <a:xfrm>
            <a:off x="916148" y="372949"/>
            <a:ext cx="1082348" cy="369332"/>
          </a:xfrm>
          <a:prstGeom prst="rect">
            <a:avLst/>
          </a:prstGeom>
          <a:noFill/>
        </p:spPr>
        <p:txBody>
          <a:bodyPr wrap="none" rtlCol="0">
            <a:spAutoFit/>
          </a:bodyPr>
          <a:lstStyle/>
          <a:p>
            <a:r>
              <a:rPr lang="en-US" i="1" dirty="0" err="1">
                <a:latin typeface="Arial" panose="020B0604020202020204" pitchFamily="34" charset="0"/>
                <a:cs typeface="Arial" panose="020B0604020202020204" pitchFamily="34" charset="0"/>
              </a:rPr>
              <a:t>Battilaria</a:t>
            </a:r>
            <a:endParaRPr lang="en-US" i="1"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ECD1A240-5BFD-33F8-F54C-74C2C32C664D}"/>
              </a:ext>
            </a:extLst>
          </p:cNvPr>
          <p:cNvSpPr txBox="1"/>
          <p:nvPr/>
        </p:nvSpPr>
        <p:spPr>
          <a:xfrm rot="2733674">
            <a:off x="3001896" y="3110717"/>
            <a:ext cx="854208" cy="369332"/>
          </a:xfrm>
          <a:prstGeom prst="rect">
            <a:avLst/>
          </a:prstGeom>
          <a:noFill/>
        </p:spPr>
        <p:txBody>
          <a:bodyPr wrap="none" rtlCol="0">
            <a:spAutoFit/>
          </a:bodyPr>
          <a:lstStyle/>
          <a:p>
            <a:r>
              <a:rPr lang="en-US" dirty="0"/>
              <a:t>Europe</a:t>
            </a:r>
          </a:p>
        </p:txBody>
      </p:sp>
      <p:sp>
        <p:nvSpPr>
          <p:cNvPr id="12" name="TextBox 11">
            <a:extLst>
              <a:ext uri="{FF2B5EF4-FFF2-40B4-BE49-F238E27FC236}">
                <a16:creationId xmlns:a16="http://schemas.microsoft.com/office/drawing/2014/main" id="{E89BED34-DDA6-5013-4599-FE397F5A299A}"/>
              </a:ext>
            </a:extLst>
          </p:cNvPr>
          <p:cNvSpPr txBox="1"/>
          <p:nvPr/>
        </p:nvSpPr>
        <p:spPr>
          <a:xfrm rot="19828710">
            <a:off x="3805511" y="788335"/>
            <a:ext cx="657552" cy="369332"/>
          </a:xfrm>
          <a:prstGeom prst="rect">
            <a:avLst/>
          </a:prstGeom>
          <a:noFill/>
        </p:spPr>
        <p:txBody>
          <a:bodyPr wrap="none" rtlCol="0">
            <a:spAutoFit/>
          </a:bodyPr>
          <a:lstStyle/>
          <a:p>
            <a:r>
              <a:rPr lang="en-US" dirty="0"/>
              <a:t>PNW</a:t>
            </a:r>
          </a:p>
        </p:txBody>
      </p:sp>
      <p:sp>
        <p:nvSpPr>
          <p:cNvPr id="13" name="TextBox 12">
            <a:extLst>
              <a:ext uri="{FF2B5EF4-FFF2-40B4-BE49-F238E27FC236}">
                <a16:creationId xmlns:a16="http://schemas.microsoft.com/office/drawing/2014/main" id="{1C9BFBF3-9A7B-E23D-D521-71E256340D8B}"/>
              </a:ext>
            </a:extLst>
          </p:cNvPr>
          <p:cNvSpPr txBox="1"/>
          <p:nvPr/>
        </p:nvSpPr>
        <p:spPr>
          <a:xfrm rot="18623669">
            <a:off x="2917006" y="1180280"/>
            <a:ext cx="1077474" cy="369332"/>
          </a:xfrm>
          <a:prstGeom prst="rect">
            <a:avLst/>
          </a:prstGeom>
          <a:noFill/>
        </p:spPr>
        <p:txBody>
          <a:bodyPr wrap="none" rtlCol="0">
            <a:spAutoFit/>
          </a:bodyPr>
          <a:lstStyle/>
          <a:p>
            <a:r>
              <a:rPr lang="en-US" dirty="0"/>
              <a:t>California</a:t>
            </a:r>
          </a:p>
        </p:txBody>
      </p:sp>
      <p:pic>
        <p:nvPicPr>
          <p:cNvPr id="14" name="Picture 13">
            <a:extLst>
              <a:ext uri="{FF2B5EF4-FFF2-40B4-BE49-F238E27FC236}">
                <a16:creationId xmlns:a16="http://schemas.microsoft.com/office/drawing/2014/main" id="{9F77641A-C393-65AA-566A-7F78B6343101}"/>
              </a:ext>
            </a:extLst>
          </p:cNvPr>
          <p:cNvPicPr>
            <a:picLocks noChangeAspect="1"/>
          </p:cNvPicPr>
          <p:nvPr/>
        </p:nvPicPr>
        <p:blipFill>
          <a:blip r:embed="rId3"/>
          <a:stretch>
            <a:fillRect/>
          </a:stretch>
        </p:blipFill>
        <p:spPr>
          <a:xfrm>
            <a:off x="39953" y="742281"/>
            <a:ext cx="3043004" cy="3476262"/>
          </a:xfrm>
          <a:prstGeom prst="rect">
            <a:avLst/>
          </a:prstGeom>
        </p:spPr>
      </p:pic>
    </p:spTree>
    <p:extLst>
      <p:ext uri="{BB962C8B-B14F-4D97-AF65-F5344CB8AC3E}">
        <p14:creationId xmlns:p14="http://schemas.microsoft.com/office/powerpoint/2010/main" val="37867330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53087-B66E-C4AD-B97D-8AC15963A7D4}"/>
              </a:ext>
            </a:extLst>
          </p:cNvPr>
          <p:cNvSpPr>
            <a:spLocks noGrp="1"/>
          </p:cNvSpPr>
          <p:nvPr>
            <p:ph type="title"/>
          </p:nvPr>
        </p:nvSpPr>
        <p:spPr/>
        <p:txBody>
          <a:bodyPr/>
          <a:lstStyle/>
          <a:p>
            <a:r>
              <a:rPr lang="en-US" dirty="0"/>
              <a:t>Other</a:t>
            </a:r>
          </a:p>
        </p:txBody>
      </p:sp>
      <p:sp>
        <p:nvSpPr>
          <p:cNvPr id="3" name="Content Placeholder 2">
            <a:extLst>
              <a:ext uri="{FF2B5EF4-FFF2-40B4-BE49-F238E27FC236}">
                <a16:creationId xmlns:a16="http://schemas.microsoft.com/office/drawing/2014/main" id="{3AC108EF-20E8-548F-E549-F14DBA59C27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6816036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15431</TotalTime>
  <Words>317</Words>
  <Application>Microsoft Macintosh PowerPoint</Application>
  <PresentationFormat>Letter Paper (8.5x11 in)</PresentationFormat>
  <Paragraphs>56</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PowerPoint Presentation</vt:lpstr>
      <vt:lpstr>PowerPoint Presentation</vt:lpstr>
      <vt:lpstr>Supplemental</vt:lpstr>
      <vt:lpstr>PowerPoint Presentation</vt:lpstr>
      <vt:lpstr>PowerPoint Presentation</vt:lpstr>
      <vt:lpstr>PowerPoint Presentation</vt:lpstr>
      <vt:lpstr>PowerPoint Presentation</vt:lpstr>
      <vt:lpstr>PowerPoint Presentation</vt:lpstr>
      <vt:lpstr>Other</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erik sotka</dc:creator>
  <cp:lastModifiedBy>erik sotka</cp:lastModifiedBy>
  <cp:revision>110</cp:revision>
  <dcterms:created xsi:type="dcterms:W3CDTF">2022-08-15T13:44:08Z</dcterms:created>
  <dcterms:modified xsi:type="dcterms:W3CDTF">2022-10-07T18:45:46Z</dcterms:modified>
</cp:coreProperties>
</file>

<file path=docProps/thumbnail.jpeg>
</file>